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panose="020B0604020202020204" charset="0"/>
      <p:regular r:id="rId26"/>
    </p:embeddedFont>
    <p:embeddedFont>
      <p:font typeface="Inter Semi-Bold" panose="020B0604020202020204" charset="0"/>
      <p:regular r:id="rId27"/>
    </p:embeddedFont>
    <p:embeddedFont>
      <p:font typeface="Now" panose="020B0604020202020204" charset="0"/>
      <p:regular r:id="rId28"/>
    </p:embeddedFont>
    <p:embeddedFont>
      <p:font typeface="Now Bold" panose="020B0604020202020204" charset="0"/>
      <p:regular r:id="rId29"/>
    </p:embeddedFont>
    <p:embeddedFont>
      <p:font typeface="Poppins Bold" panose="020B0604020202020204" charset="0"/>
      <p:regular r:id="rId30"/>
    </p:embeddedFont>
    <p:embeddedFont>
      <p:font typeface="Poppins Semi-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9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6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.svg"/><Relationship Id="rId4" Type="http://schemas.openxmlformats.org/officeDocument/2006/relationships/image" Target="../media/image6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64551" y="3788295"/>
            <a:ext cx="2928462" cy="292846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2499" r="223" b="-1249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059730" y="2197085"/>
            <a:ext cx="1776994" cy="1738926"/>
          </a:xfrm>
          <a:custGeom>
            <a:avLst/>
            <a:gdLst/>
            <a:ahLst/>
            <a:cxnLst/>
            <a:rect l="l" t="t" r="r" b="b"/>
            <a:pathLst>
              <a:path w="1776994" h="1738926">
                <a:moveTo>
                  <a:pt x="0" y="0"/>
                </a:moveTo>
                <a:lnTo>
                  <a:pt x="1776994" y="0"/>
                </a:lnTo>
                <a:lnTo>
                  <a:pt x="1776994" y="1738925"/>
                </a:lnTo>
                <a:lnTo>
                  <a:pt x="0" y="173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98527" y="156315"/>
            <a:ext cx="2878498" cy="2878498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16369" r="-16369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773417" y="530468"/>
            <a:ext cx="1464403" cy="1464403"/>
          </a:xfrm>
          <a:custGeom>
            <a:avLst/>
            <a:gdLst/>
            <a:ahLst/>
            <a:cxnLst/>
            <a:rect l="l" t="t" r="r" b="b"/>
            <a:pathLst>
              <a:path w="1464403" h="1464403">
                <a:moveTo>
                  <a:pt x="0" y="0"/>
                </a:moveTo>
                <a:lnTo>
                  <a:pt x="1464404" y="0"/>
                </a:lnTo>
                <a:lnTo>
                  <a:pt x="1464404" y="1464403"/>
                </a:lnTo>
                <a:lnTo>
                  <a:pt x="0" y="1464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26964" y="622001"/>
            <a:ext cx="1372870" cy="1372870"/>
          </a:xfrm>
          <a:custGeom>
            <a:avLst/>
            <a:gdLst/>
            <a:ahLst/>
            <a:cxnLst/>
            <a:rect l="l" t="t" r="r" b="b"/>
            <a:pathLst>
              <a:path w="1372870" h="1372870">
                <a:moveTo>
                  <a:pt x="0" y="0"/>
                </a:moveTo>
                <a:lnTo>
                  <a:pt x="1372870" y="0"/>
                </a:lnTo>
                <a:lnTo>
                  <a:pt x="1372870" y="1372870"/>
                </a:lnTo>
                <a:lnTo>
                  <a:pt x="0" y="1372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13399" y="8558901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36724" y="2360976"/>
            <a:ext cx="1889359" cy="1889359"/>
          </a:xfrm>
          <a:custGeom>
            <a:avLst/>
            <a:gdLst/>
            <a:ahLst/>
            <a:cxnLst/>
            <a:rect l="l" t="t" r="r" b="b"/>
            <a:pathLst>
              <a:path w="1889359" h="1889359">
                <a:moveTo>
                  <a:pt x="0" y="0"/>
                </a:moveTo>
                <a:lnTo>
                  <a:pt x="1889359" y="0"/>
                </a:lnTo>
                <a:lnTo>
                  <a:pt x="1889359" y="1889359"/>
                </a:lnTo>
                <a:lnTo>
                  <a:pt x="0" y="1889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8235" y="5652959"/>
            <a:ext cx="11770006" cy="167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 dirty="0">
                <a:solidFill>
                  <a:srgbClr val="B100E8"/>
                </a:solidFill>
                <a:latin typeface="Inter Semi-Bold"/>
              </a:rPr>
              <a:t>AD-HOC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397" y="4097255"/>
            <a:ext cx="11239541" cy="1403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42"/>
              </a:lnSpc>
            </a:pPr>
            <a:r>
              <a:rPr lang="en-US" sz="8159" dirty="0">
                <a:solidFill>
                  <a:srgbClr val="048AFF"/>
                </a:solidFill>
                <a:latin typeface="Now Bold"/>
              </a:rPr>
              <a:t>CONSUMER GOODS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60301" y="8793149"/>
            <a:ext cx="7827699" cy="4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Poppins Semi-Bold"/>
              </a:rPr>
              <a:t>Presented by: Rutva Dhuri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36258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79" y="0"/>
                </a:lnTo>
                <a:lnTo>
                  <a:pt x="3308579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9344" y="2285407"/>
            <a:ext cx="8398396" cy="2858093"/>
          </a:xfrm>
          <a:custGeom>
            <a:avLst/>
            <a:gdLst/>
            <a:ahLst/>
            <a:cxnLst/>
            <a:rect l="l" t="t" r="r" b="b"/>
            <a:pathLst>
              <a:path w="8398396" h="2858093">
                <a:moveTo>
                  <a:pt x="0" y="0"/>
                </a:moveTo>
                <a:lnTo>
                  <a:pt x="8398396" y="0"/>
                </a:lnTo>
                <a:lnTo>
                  <a:pt x="8398396" y="2858093"/>
                </a:lnTo>
                <a:lnTo>
                  <a:pt x="0" y="28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547" y="1221417"/>
            <a:ext cx="12053438" cy="89246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9344" y="952500"/>
            <a:ext cx="163374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4.Which segment had the most increase in unique products in 2021 vs 2020?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344" y="7286554"/>
            <a:ext cx="839839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Accessories led the charge with 34 new products added to their lineup in 2021, representing a significant 34-point jump over 2020.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344" y="6436216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9344" y="3121227"/>
            <a:ext cx="10493230" cy="1694559"/>
          </a:xfrm>
          <a:custGeom>
            <a:avLst/>
            <a:gdLst/>
            <a:ahLst/>
            <a:cxnLst/>
            <a:rect l="l" t="t" r="r" b="b"/>
            <a:pathLst>
              <a:path w="10493230" h="1694559">
                <a:moveTo>
                  <a:pt x="0" y="0"/>
                </a:moveTo>
                <a:lnTo>
                  <a:pt x="10493230" y="0"/>
                </a:lnTo>
                <a:lnTo>
                  <a:pt x="10493230" y="1694559"/>
                </a:lnTo>
                <a:lnTo>
                  <a:pt x="0" y="169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70644" y="2274588"/>
            <a:ext cx="4578925" cy="2718168"/>
            <a:chOff x="0" y="0"/>
            <a:chExt cx="1205972" cy="7158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70644" y="6207967"/>
            <a:ext cx="4578925" cy="2718168"/>
            <a:chOff x="0" y="0"/>
            <a:chExt cx="1205972" cy="715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82572" y="6692657"/>
            <a:ext cx="355506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Master wired x1 Ms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$0.89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688556" y="727700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9"/>
                </a:lnTo>
                <a:lnTo>
                  <a:pt x="0" y="139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88556" y="359395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688556" y="3035502"/>
            <a:ext cx="4343102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HOME Allin1 Gen 2 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$240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344" y="1207788"/>
            <a:ext cx="1049323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5. Get the products that have the highest and lowest manufacturing costs.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344" y="7124700"/>
            <a:ext cx="10493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Allin1 Gen 2 reigns supreme in terms of manufacturing cost, while the Master wired x1 Ms reigns itakes the bottom rung.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9344" y="649326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061" y="2745859"/>
            <a:ext cx="8397903" cy="3404555"/>
          </a:xfrm>
          <a:custGeom>
            <a:avLst/>
            <a:gdLst/>
            <a:ahLst/>
            <a:cxnLst/>
            <a:rect l="l" t="t" r="r" b="b"/>
            <a:pathLst>
              <a:path w="8397903" h="3404555">
                <a:moveTo>
                  <a:pt x="0" y="0"/>
                </a:moveTo>
                <a:lnTo>
                  <a:pt x="8397903" y="0"/>
                </a:lnTo>
                <a:lnTo>
                  <a:pt x="8397903" y="3404556"/>
                </a:lnTo>
                <a:lnTo>
                  <a:pt x="0" y="340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70" y="1977823"/>
            <a:ext cx="9216428" cy="83689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4628" y="952500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6.Generate a report which contains the top 5 customers who received an average high pre_invoice_discount_pct for the fiscal year 2021 and in the Indian market.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628" y="7978573"/>
            <a:ext cx="942887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Flipkart takes the crown! with the highest average pre-invoice discount percentage, boasting a remarkable 30.83%.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628" y="716516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8798" y="-1908601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5"/>
                </a:lnTo>
                <a:lnTo>
                  <a:pt x="0" y="330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93103" y="778630"/>
            <a:ext cx="4943638" cy="8729741"/>
          </a:xfrm>
          <a:custGeom>
            <a:avLst/>
            <a:gdLst/>
            <a:ahLst/>
            <a:cxnLst/>
            <a:rect l="l" t="t" r="r" b="b"/>
            <a:pathLst>
              <a:path w="4943638" h="8729741">
                <a:moveTo>
                  <a:pt x="0" y="0"/>
                </a:moveTo>
                <a:lnTo>
                  <a:pt x="4943638" y="0"/>
                </a:lnTo>
                <a:lnTo>
                  <a:pt x="4943638" y="8729740"/>
                </a:lnTo>
                <a:lnTo>
                  <a:pt x="0" y="8729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5101" y="952500"/>
            <a:ext cx="1027111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7. Get the complete report of the Gross sales amount for the customer “Atliq Exclusive” for each month . This analysis helps to get an idea of low and high-performing months and take strategic decisions.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71167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lowest Gross sales total for both fiscal years is in March (2020).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highest Gross sales total for both fiscal years is in November (2020).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857754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365959"/>
            <a:ext cx="5411987" cy="2888607"/>
          </a:xfrm>
          <a:custGeom>
            <a:avLst/>
            <a:gdLst/>
            <a:ahLst/>
            <a:cxnLst/>
            <a:rect l="l" t="t" r="r" b="b"/>
            <a:pathLst>
              <a:path w="5411987" h="2888607">
                <a:moveTo>
                  <a:pt x="0" y="0"/>
                </a:moveTo>
                <a:lnTo>
                  <a:pt x="5411987" y="0"/>
                </a:lnTo>
                <a:lnTo>
                  <a:pt x="5411987" y="2888606"/>
                </a:lnTo>
                <a:lnTo>
                  <a:pt x="0" y="28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7" y="1487166"/>
            <a:ext cx="10545520" cy="91768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5101" y="952500"/>
            <a:ext cx="129951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8. In which quarter of 2020, got the maximum total_sold_quantity?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91300"/>
            <a:ext cx="766627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Outpacing all other quarters, Q1 2020 saw the highest total sales figure with a remarkable 7,005,619 units sold.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7788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54290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1664" y="3089786"/>
            <a:ext cx="7639149" cy="2480014"/>
          </a:xfrm>
          <a:custGeom>
            <a:avLst/>
            <a:gdLst/>
            <a:ahLst/>
            <a:cxnLst/>
            <a:rect l="l" t="t" r="r" b="b"/>
            <a:pathLst>
              <a:path w="7639149" h="2480014">
                <a:moveTo>
                  <a:pt x="0" y="0"/>
                </a:moveTo>
                <a:lnTo>
                  <a:pt x="7639149" y="0"/>
                </a:lnTo>
                <a:lnTo>
                  <a:pt x="7639149" y="2480014"/>
                </a:lnTo>
                <a:lnTo>
                  <a:pt x="0" y="248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06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435" y="1702014"/>
            <a:ext cx="7961976" cy="77355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1664" y="1298712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9.Which channel helped to bring more gross sales in the fiscal year 2021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and the percentage of contribution?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664" y="6591300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In fiscal year 2021, the Retailer channel reigned supreme, driving the highest gross sales with a staggering ₹1924.17 million, accounting for a remarkable 73.22% of the total contribution.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1664" y="5833535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7720" y="2310613"/>
            <a:ext cx="13737128" cy="5665774"/>
          </a:xfrm>
          <a:custGeom>
            <a:avLst/>
            <a:gdLst/>
            <a:ahLst/>
            <a:cxnLst/>
            <a:rect l="l" t="t" r="r" b="b"/>
            <a:pathLst>
              <a:path w="13737128" h="5665774">
                <a:moveTo>
                  <a:pt x="0" y="0"/>
                </a:moveTo>
                <a:lnTo>
                  <a:pt x="13737128" y="0"/>
                </a:lnTo>
                <a:lnTo>
                  <a:pt x="13737128" y="5665774"/>
                </a:lnTo>
                <a:lnTo>
                  <a:pt x="0" y="566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2500"/>
            <a:ext cx="162306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10. Get the Top 3 products in each division that have a high total_sold_quantity in the fiscal_year 2021?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7599" y="8420100"/>
            <a:ext cx="162306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Across all divisions, a remarkable feat occurs – at least one product with diverse variants claims two spots in the top three best-selling products each time.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50134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76177" y="9462506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99" y="1774131"/>
            <a:ext cx="6533040" cy="74508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827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2 in 1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A6720160103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480" y="1803902"/>
            <a:ext cx="6533040" cy="74508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039" y="1803902"/>
            <a:ext cx="6533040" cy="74508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3339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DRC-A6818160202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5013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DRC-A681916203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6688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 Gamers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Ms-A2319150302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5988" y="8820150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4942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5167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Velocity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A4319110306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5392" y="8824332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1818" y="8824332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3339" y="1729481"/>
            <a:ext cx="1850225" cy="75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FFFFFF"/>
                </a:solidFill>
                <a:latin typeface="Poppins Bold"/>
              </a:rPr>
              <a:t>N&amp;S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19393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Poppins Bold"/>
              </a:rPr>
              <a:t>P&amp;A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08967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92507" y="2136505"/>
            <a:ext cx="1757360" cy="17573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33261" y="3976058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3261" y="6094519"/>
            <a:ext cx="1757360" cy="17573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62884" y="8375753"/>
            <a:ext cx="1757360" cy="17573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06594" y="872673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5" y="0"/>
                </a:lnTo>
                <a:lnTo>
                  <a:pt x="729185" y="1055399"/>
                </a:lnTo>
                <a:lnTo>
                  <a:pt x="0" y="105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51759" y="2571686"/>
            <a:ext cx="979609" cy="856713"/>
          </a:xfrm>
          <a:custGeom>
            <a:avLst/>
            <a:gdLst/>
            <a:ahLst/>
            <a:cxnLst/>
            <a:rect l="l" t="t" r="r" b="b"/>
            <a:pathLst>
              <a:path w="979609" h="856713">
                <a:moveTo>
                  <a:pt x="0" y="0"/>
                </a:moveTo>
                <a:lnTo>
                  <a:pt x="979610" y="0"/>
                </a:lnTo>
                <a:lnTo>
                  <a:pt x="979610" y="856713"/>
                </a:lnTo>
                <a:lnTo>
                  <a:pt x="0" y="85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174364" y="4348851"/>
            <a:ext cx="1134400" cy="1134400"/>
          </a:xfrm>
          <a:custGeom>
            <a:avLst/>
            <a:gdLst/>
            <a:ahLst/>
            <a:cxnLst/>
            <a:rect l="l" t="t" r="r" b="b"/>
            <a:pathLst>
              <a:path w="1134400" h="1134400">
                <a:moveTo>
                  <a:pt x="0" y="0"/>
                </a:moveTo>
                <a:lnTo>
                  <a:pt x="1134400" y="0"/>
                </a:lnTo>
                <a:lnTo>
                  <a:pt x="1134400" y="1134400"/>
                </a:lnTo>
                <a:lnTo>
                  <a:pt x="0" y="113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262106" y="6523364"/>
            <a:ext cx="899669" cy="899669"/>
          </a:xfrm>
          <a:custGeom>
            <a:avLst/>
            <a:gdLst/>
            <a:ahLst/>
            <a:cxnLst/>
            <a:rect l="l" t="t" r="r" b="b"/>
            <a:pathLst>
              <a:path w="899669" h="899669">
                <a:moveTo>
                  <a:pt x="0" y="0"/>
                </a:moveTo>
                <a:lnTo>
                  <a:pt x="899669" y="0"/>
                </a:lnTo>
                <a:lnTo>
                  <a:pt x="899669" y="899669"/>
                </a:lnTo>
                <a:lnTo>
                  <a:pt x="0" y="899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074033" y="904875"/>
            <a:ext cx="8394601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19414" y="2549998"/>
            <a:ext cx="6034682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Gain deeper insights into customer behavior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49867" y="4417740"/>
            <a:ext cx="6771770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Improve product recommendations and promotions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49867" y="6561468"/>
            <a:ext cx="7412716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Optimize pricing and inventory management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19414" y="8669584"/>
            <a:ext cx="7412716" cy="92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Identify new product opportunities</a:t>
            </a:r>
          </a:p>
          <a:p>
            <a:pPr>
              <a:lnSpc>
                <a:spcPts val="3629"/>
              </a:lnSpc>
            </a:pPr>
            <a:endParaRPr lang="en-US" sz="2611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056869" y="3483080"/>
            <a:ext cx="3662832" cy="3662832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14917" y="3483080"/>
            <a:ext cx="3662832" cy="366283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68299" y="3483080"/>
            <a:ext cx="3662832" cy="3662832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056869" y="7261594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Claudia Alves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56869" y="7651241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Business Head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50271" y="7261594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Adeline Palmerston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0271" y="7651241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Ceo Founder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5987" y="7254799"/>
            <a:ext cx="3387457" cy="4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05987" y="7644446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Marketing Head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023" y="3221002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2247874" y="4158927"/>
            <a:ext cx="13676770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168946" y="3221002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65869" y="3221002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62792" y="3221002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92046" y="3533974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80193" y="9527178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924644" y="3221002"/>
            <a:ext cx="1875852" cy="187585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550214" y="3653520"/>
            <a:ext cx="1130360" cy="1130360"/>
          </a:xfrm>
          <a:custGeom>
            <a:avLst/>
            <a:gdLst/>
            <a:ahLst/>
            <a:cxnLst/>
            <a:rect l="l" t="t" r="r" b="b"/>
            <a:pathLst>
              <a:path w="1130360" h="1130360">
                <a:moveTo>
                  <a:pt x="0" y="0"/>
                </a:moveTo>
                <a:lnTo>
                  <a:pt x="1130360" y="0"/>
                </a:lnTo>
                <a:lnTo>
                  <a:pt x="1130360" y="1130360"/>
                </a:lnTo>
                <a:lnTo>
                  <a:pt x="0" y="1130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349848" y="3533974"/>
            <a:ext cx="1237150" cy="1246213"/>
          </a:xfrm>
          <a:custGeom>
            <a:avLst/>
            <a:gdLst/>
            <a:ahLst/>
            <a:cxnLst/>
            <a:rect l="l" t="t" r="r" b="b"/>
            <a:pathLst>
              <a:path w="1237150" h="1246213">
                <a:moveTo>
                  <a:pt x="0" y="0"/>
                </a:moveTo>
                <a:lnTo>
                  <a:pt x="1237149" y="0"/>
                </a:lnTo>
                <a:lnTo>
                  <a:pt x="1237149" y="1246213"/>
                </a:lnTo>
                <a:lnTo>
                  <a:pt x="0" y="124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022369" y="3533974"/>
            <a:ext cx="1288398" cy="1070981"/>
          </a:xfrm>
          <a:custGeom>
            <a:avLst/>
            <a:gdLst/>
            <a:ahLst/>
            <a:cxnLst/>
            <a:rect l="l" t="t" r="r" b="b"/>
            <a:pathLst>
              <a:path w="1288398" h="1070981">
                <a:moveTo>
                  <a:pt x="0" y="0"/>
                </a:moveTo>
                <a:lnTo>
                  <a:pt x="1288398" y="0"/>
                </a:lnTo>
                <a:lnTo>
                  <a:pt x="1288398" y="1070981"/>
                </a:lnTo>
                <a:lnTo>
                  <a:pt x="0" y="1070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296270" y="3592627"/>
            <a:ext cx="1132600" cy="1132600"/>
          </a:xfrm>
          <a:custGeom>
            <a:avLst/>
            <a:gdLst/>
            <a:ahLst/>
            <a:cxnLst/>
            <a:rect l="l" t="t" r="r" b="b"/>
            <a:pathLst>
              <a:path w="1132600" h="1132600">
                <a:moveTo>
                  <a:pt x="0" y="0"/>
                </a:moveTo>
                <a:lnTo>
                  <a:pt x="1132600" y="0"/>
                </a:lnTo>
                <a:lnTo>
                  <a:pt x="1132600" y="1132601"/>
                </a:lnTo>
                <a:lnTo>
                  <a:pt x="0" y="11326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835354" y="1712322"/>
            <a:ext cx="8617293" cy="83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874" y="6193303"/>
            <a:ext cx="2590685" cy="7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4145">
                <a:solidFill>
                  <a:srgbClr val="FFFFFF"/>
                </a:solidFill>
                <a:latin typeface="DM Sans"/>
              </a:rPr>
              <a:t>Objective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2046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97515" y="6317128"/>
            <a:ext cx="2618714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About</a:t>
            </a:r>
          </a:p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Company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86233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26510" y="5469460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56782" y="6299348"/>
            <a:ext cx="2810998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Data Req and Tools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16426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041" y="6299348"/>
            <a:ext cx="281099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Insights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42822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66183" y="6317128"/>
            <a:ext cx="3247619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25236" y="5086350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58731" y="3627182"/>
            <a:ext cx="11370537" cy="13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2463" y="5988177"/>
            <a:ext cx="3762016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Poppins Semi-Bold"/>
              </a:rPr>
              <a:t>GeethikaPutcha</a:t>
            </a:r>
          </a:p>
        </p:txBody>
      </p:sp>
      <p:sp>
        <p:nvSpPr>
          <p:cNvPr id="9" name="Freeform 9"/>
          <p:cNvSpPr/>
          <p:nvPr/>
        </p:nvSpPr>
        <p:spPr>
          <a:xfrm>
            <a:off x="10127756" y="5983396"/>
            <a:ext cx="613446" cy="613446"/>
          </a:xfrm>
          <a:custGeom>
            <a:avLst/>
            <a:gdLst/>
            <a:ahLst/>
            <a:cxnLst/>
            <a:rect l="l" t="t" r="r" b="b"/>
            <a:pathLst>
              <a:path w="613446" h="613446">
                <a:moveTo>
                  <a:pt x="0" y="0"/>
                </a:moveTo>
                <a:lnTo>
                  <a:pt x="613446" y="0"/>
                </a:lnTo>
                <a:lnTo>
                  <a:pt x="613446" y="613446"/>
                </a:lnTo>
                <a:lnTo>
                  <a:pt x="0" y="613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589020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27458" r="-153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15472" y="933450"/>
            <a:ext cx="4933177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673" y="1937630"/>
            <a:ext cx="12246347" cy="728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Atliq Hardware (imaginary company) is one of the leading computer hardware producers in India and well expanded in other countries too.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However, the management noticed that they do not get enough insights to make quick decisions.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 They want to expand their data analytics team by adding several junior data analysts. 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Tony Sharma, their data analytics director wanted to hire someone who is good at both tech and soft skills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Hence, he decided to conduct a SQL challenge which will help him understand both the skills.</a:t>
            </a:r>
          </a:p>
        </p:txBody>
      </p:sp>
      <p:sp>
        <p:nvSpPr>
          <p:cNvPr id="9" name="Freeform 9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97571" y="1805016"/>
            <a:ext cx="6108866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6420238" y="447997"/>
            <a:ext cx="5554666" cy="1357019"/>
            <a:chOff x="0" y="0"/>
            <a:chExt cx="1197243" cy="2924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7243" cy="292489"/>
            </a:xfrm>
            <a:custGeom>
              <a:avLst/>
              <a:gdLst/>
              <a:ahLst/>
              <a:cxnLst/>
              <a:rect l="l" t="t" r="r" b="b"/>
              <a:pathLst>
                <a:path w="1197243" h="292489">
                  <a:moveTo>
                    <a:pt x="32057" y="0"/>
                  </a:moveTo>
                  <a:lnTo>
                    <a:pt x="1165186" y="0"/>
                  </a:lnTo>
                  <a:cubicBezTo>
                    <a:pt x="1173688" y="0"/>
                    <a:pt x="1181842" y="3377"/>
                    <a:pt x="1187854" y="9389"/>
                  </a:cubicBezTo>
                  <a:cubicBezTo>
                    <a:pt x="1193865" y="15401"/>
                    <a:pt x="1197243" y="23555"/>
                    <a:pt x="1197243" y="32057"/>
                  </a:cubicBezTo>
                  <a:lnTo>
                    <a:pt x="1197243" y="260433"/>
                  </a:lnTo>
                  <a:cubicBezTo>
                    <a:pt x="1197243" y="278137"/>
                    <a:pt x="1182891" y="292489"/>
                    <a:pt x="1165186" y="292489"/>
                  </a:cubicBezTo>
                  <a:lnTo>
                    <a:pt x="32057" y="292489"/>
                  </a:lnTo>
                  <a:cubicBezTo>
                    <a:pt x="14352" y="292489"/>
                    <a:pt x="0" y="278137"/>
                    <a:pt x="0" y="260433"/>
                  </a:cubicBezTo>
                  <a:lnTo>
                    <a:pt x="0" y="32057"/>
                  </a:lnTo>
                  <a:cubicBezTo>
                    <a:pt x="0" y="14352"/>
                    <a:pt x="14352" y="0"/>
                    <a:pt x="32057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97243" cy="340114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ATLIQ HARDWARE PRODUCTS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9520" y="3012455"/>
            <a:ext cx="5577056" cy="6835899"/>
            <a:chOff x="0" y="0"/>
            <a:chExt cx="4371536" cy="5358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4681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N&amp;S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2588466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681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394495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3964004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0188" y="6864351"/>
            <a:ext cx="1801551" cy="806553"/>
            <a:chOff x="0" y="0"/>
            <a:chExt cx="388303" cy="173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8303" cy="173843"/>
            </a:xfrm>
            <a:custGeom>
              <a:avLst/>
              <a:gdLst/>
              <a:ahLst/>
              <a:cxnLst/>
              <a:rect l="l" t="t" r="r" b="b"/>
              <a:pathLst>
                <a:path w="388303" h="173843">
                  <a:moveTo>
                    <a:pt x="86922" y="0"/>
                  </a:moveTo>
                  <a:lnTo>
                    <a:pt x="301382" y="0"/>
                  </a:lnTo>
                  <a:cubicBezTo>
                    <a:pt x="349387" y="0"/>
                    <a:pt x="388303" y="38916"/>
                    <a:pt x="388303" y="86922"/>
                  </a:cubicBezTo>
                  <a:lnTo>
                    <a:pt x="388303" y="86922"/>
                  </a:lnTo>
                  <a:cubicBezTo>
                    <a:pt x="388303" y="134927"/>
                    <a:pt x="349387" y="173843"/>
                    <a:pt x="301382" y="173843"/>
                  </a:cubicBezTo>
                  <a:lnTo>
                    <a:pt x="86922" y="173843"/>
                  </a:lnTo>
                  <a:cubicBezTo>
                    <a:pt x="38916" y="173843"/>
                    <a:pt x="0" y="134927"/>
                    <a:pt x="0" y="86922"/>
                  </a:cubicBezTo>
                  <a:lnTo>
                    <a:pt x="0" y="86922"/>
                  </a:lnTo>
                  <a:cubicBezTo>
                    <a:pt x="0" y="38916"/>
                    <a:pt x="38916" y="0"/>
                    <a:pt x="86922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8303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Storage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31271" y="6973984"/>
            <a:ext cx="2089976" cy="806553"/>
            <a:chOff x="0" y="0"/>
            <a:chExt cx="450470" cy="173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470" cy="173843"/>
            </a:xfrm>
            <a:custGeom>
              <a:avLst/>
              <a:gdLst/>
              <a:ahLst/>
              <a:cxnLst/>
              <a:rect l="l" t="t" r="r" b="b"/>
              <a:pathLst>
                <a:path w="450470" h="173843">
                  <a:moveTo>
                    <a:pt x="85199" y="0"/>
                  </a:moveTo>
                  <a:lnTo>
                    <a:pt x="365271" y="0"/>
                  </a:lnTo>
                  <a:cubicBezTo>
                    <a:pt x="412325" y="0"/>
                    <a:pt x="450470" y="38145"/>
                    <a:pt x="450470" y="85199"/>
                  </a:cubicBezTo>
                  <a:lnTo>
                    <a:pt x="450470" y="88644"/>
                  </a:lnTo>
                  <a:cubicBezTo>
                    <a:pt x="450470" y="135698"/>
                    <a:pt x="412325" y="173843"/>
                    <a:pt x="365271" y="173843"/>
                  </a:cubicBezTo>
                  <a:lnTo>
                    <a:pt x="85199" y="173843"/>
                  </a:lnTo>
                  <a:cubicBezTo>
                    <a:pt x="38145" y="173843"/>
                    <a:pt x="0" y="135698"/>
                    <a:pt x="0" y="88644"/>
                  </a:cubicBezTo>
                  <a:lnTo>
                    <a:pt x="0" y="85199"/>
                  </a:lnTo>
                  <a:cubicBezTo>
                    <a:pt x="0" y="38145"/>
                    <a:pt x="38145" y="0"/>
                    <a:pt x="85199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50470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Networking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20238" y="3031300"/>
            <a:ext cx="5577056" cy="6835899"/>
            <a:chOff x="0" y="0"/>
            <a:chExt cx="4371536" cy="53582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42287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P&amp;A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8756073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42287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6562102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28" name="TextBox 28"/>
          <p:cNvSpPr txBox="1"/>
          <p:nvPr/>
        </p:nvSpPr>
        <p:spPr>
          <a:xfrm rot="5400000">
            <a:off x="10131611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617794" y="6889222"/>
            <a:ext cx="2154071" cy="806553"/>
            <a:chOff x="0" y="0"/>
            <a:chExt cx="464285" cy="1738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Peripherals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98877" y="6889222"/>
            <a:ext cx="2098417" cy="806553"/>
            <a:chOff x="0" y="0"/>
            <a:chExt cx="452289" cy="1738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2289" cy="173843"/>
            </a:xfrm>
            <a:custGeom>
              <a:avLst/>
              <a:gdLst/>
              <a:ahLst/>
              <a:cxnLst/>
              <a:rect l="l" t="t" r="r" b="b"/>
              <a:pathLst>
                <a:path w="452289" h="173843">
                  <a:moveTo>
                    <a:pt x="84856" y="0"/>
                  </a:moveTo>
                  <a:lnTo>
                    <a:pt x="367433" y="0"/>
                  </a:lnTo>
                  <a:cubicBezTo>
                    <a:pt x="414298" y="0"/>
                    <a:pt x="452289" y="37992"/>
                    <a:pt x="452289" y="84856"/>
                  </a:cubicBezTo>
                  <a:lnTo>
                    <a:pt x="452289" y="88987"/>
                  </a:lnTo>
                  <a:cubicBezTo>
                    <a:pt x="452289" y="135852"/>
                    <a:pt x="414298" y="173843"/>
                    <a:pt x="367433" y="173843"/>
                  </a:cubicBezTo>
                  <a:lnTo>
                    <a:pt x="84856" y="173843"/>
                  </a:lnTo>
                  <a:cubicBezTo>
                    <a:pt x="37992" y="173843"/>
                    <a:pt x="0" y="135852"/>
                    <a:pt x="0" y="88987"/>
                  </a:cubicBezTo>
                  <a:lnTo>
                    <a:pt x="0" y="84856"/>
                  </a:lnTo>
                  <a:cubicBezTo>
                    <a:pt x="0" y="37992"/>
                    <a:pt x="37992" y="0"/>
                    <a:pt x="84856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52289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Accessories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17909" y="3031300"/>
            <a:ext cx="5577056" cy="6842631"/>
            <a:chOff x="0" y="0"/>
            <a:chExt cx="4371536" cy="53635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71535" cy="5363547"/>
            </a:xfrm>
            <a:custGeom>
              <a:avLst/>
              <a:gdLst/>
              <a:ahLst/>
              <a:cxnLst/>
              <a:rect l="l" t="t" r="r" b="b"/>
              <a:pathLst>
                <a:path w="4371535" h="5363547">
                  <a:moveTo>
                    <a:pt x="0" y="0"/>
                  </a:moveTo>
                  <a:lnTo>
                    <a:pt x="4371535" y="0"/>
                  </a:lnTo>
                  <a:lnTo>
                    <a:pt x="4371535" y="5363547"/>
                  </a:lnTo>
                  <a:lnTo>
                    <a:pt x="0" y="5363547"/>
                  </a:ln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4371536" cy="5363547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465795" y="3342756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PC</a:t>
            </a:r>
          </a:p>
        </p:txBody>
      </p:sp>
      <p:sp>
        <p:nvSpPr>
          <p:cNvPr id="39" name="TextBox 39"/>
          <p:cNvSpPr txBox="1"/>
          <p:nvPr/>
        </p:nvSpPr>
        <p:spPr>
          <a:xfrm rot="-5400000">
            <a:off x="14679581" y="4239762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65795" y="5060568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41" name="TextBox 41"/>
          <p:cNvSpPr txBox="1"/>
          <p:nvPr/>
        </p:nvSpPr>
        <p:spPr>
          <a:xfrm rot="5400000">
            <a:off x="12485610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42" name="TextBox 42"/>
          <p:cNvSpPr txBox="1"/>
          <p:nvPr/>
        </p:nvSpPr>
        <p:spPr>
          <a:xfrm rot="5400000">
            <a:off x="16055119" y="5770972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539328" y="6864351"/>
            <a:ext cx="2154071" cy="806553"/>
            <a:chOff x="0" y="0"/>
            <a:chExt cx="464285" cy="1738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Notebook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874499" y="6864351"/>
            <a:ext cx="2220466" cy="806553"/>
            <a:chOff x="0" y="0"/>
            <a:chExt cx="478595" cy="1738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78595" cy="173843"/>
            </a:xfrm>
            <a:custGeom>
              <a:avLst/>
              <a:gdLst/>
              <a:ahLst/>
              <a:cxnLst/>
              <a:rect l="l" t="t" r="r" b="b"/>
              <a:pathLst>
                <a:path w="478595" h="173843">
                  <a:moveTo>
                    <a:pt x="80192" y="0"/>
                  </a:moveTo>
                  <a:lnTo>
                    <a:pt x="398403" y="0"/>
                  </a:lnTo>
                  <a:cubicBezTo>
                    <a:pt x="442692" y="0"/>
                    <a:pt x="478595" y="35903"/>
                    <a:pt x="478595" y="80192"/>
                  </a:cubicBezTo>
                  <a:lnTo>
                    <a:pt x="478595" y="93651"/>
                  </a:lnTo>
                  <a:cubicBezTo>
                    <a:pt x="478595" y="137940"/>
                    <a:pt x="442692" y="173843"/>
                    <a:pt x="398403" y="173843"/>
                  </a:cubicBezTo>
                  <a:lnTo>
                    <a:pt x="80192" y="173843"/>
                  </a:lnTo>
                  <a:cubicBezTo>
                    <a:pt x="58924" y="173843"/>
                    <a:pt x="38527" y="165394"/>
                    <a:pt x="23488" y="150355"/>
                  </a:cubicBezTo>
                  <a:cubicBezTo>
                    <a:pt x="8449" y="135316"/>
                    <a:pt x="0" y="114919"/>
                    <a:pt x="0" y="93651"/>
                  </a:cubicBezTo>
                  <a:lnTo>
                    <a:pt x="0" y="80192"/>
                  </a:lnTo>
                  <a:cubicBezTo>
                    <a:pt x="0" y="35903"/>
                    <a:pt x="35903" y="0"/>
                    <a:pt x="80192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47859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Desktop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 rot="5400000">
            <a:off x="-626268" y="8063174"/>
            <a:ext cx="1989135" cy="14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6944" y="7767106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---External Solid State Drives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0188" y="8893175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---'USB Flash Drives'</a:t>
            </a:r>
          </a:p>
        </p:txBody>
      </p:sp>
      <p:sp>
        <p:nvSpPr>
          <p:cNvPr id="52" name="TextBox 52"/>
          <p:cNvSpPr txBox="1"/>
          <p:nvPr/>
        </p:nvSpPr>
        <p:spPr>
          <a:xfrm rot="5400000">
            <a:off x="286076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817228" y="8119531"/>
            <a:ext cx="142550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---'Wi fi  extender's</a:t>
            </a:r>
          </a:p>
        </p:txBody>
      </p:sp>
      <p:sp>
        <p:nvSpPr>
          <p:cNvPr id="54" name="TextBox 54"/>
          <p:cNvSpPr txBox="1"/>
          <p:nvPr/>
        </p:nvSpPr>
        <p:spPr>
          <a:xfrm rot="5400000">
            <a:off x="5917576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768831" y="7632804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---Internal HDD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64550" y="822067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---Graphic Card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627863" y="880854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---Processors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68831" y="9396412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---MotherBoard</a:t>
            </a:r>
          </a:p>
        </p:txBody>
      </p:sp>
      <p:sp>
        <p:nvSpPr>
          <p:cNvPr id="59" name="TextBox 59"/>
          <p:cNvSpPr txBox="1"/>
          <p:nvPr/>
        </p:nvSpPr>
        <p:spPr>
          <a:xfrm rot="5400000">
            <a:off x="9174637" y="823039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79797" y="7829155"/>
            <a:ext cx="1830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---Mouse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853292" y="8401845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---Keyboard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797" y="8970170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---Batteries</a:t>
            </a:r>
          </a:p>
        </p:txBody>
      </p:sp>
      <p:sp>
        <p:nvSpPr>
          <p:cNvPr id="63" name="TextBox 63"/>
          <p:cNvSpPr txBox="1"/>
          <p:nvPr/>
        </p:nvSpPr>
        <p:spPr>
          <a:xfrm rot="5400000">
            <a:off x="12068409" y="8200036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3570" y="7798796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Laptop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747064" y="8371486"/>
            <a:ext cx="28295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3570" y="8939811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---Gaming Laptop</a:t>
            </a:r>
          </a:p>
        </p:txBody>
      </p:sp>
      <p:sp>
        <p:nvSpPr>
          <p:cNvPr id="67" name="TextBox 67"/>
          <p:cNvSpPr txBox="1"/>
          <p:nvPr/>
        </p:nvSpPr>
        <p:spPr>
          <a:xfrm rot="5400000">
            <a:off x="1520263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881286" y="7829155"/>
            <a:ext cx="202741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Desktop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849412" y="8862816"/>
            <a:ext cx="205928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70" name="AutoShape 70"/>
          <p:cNvSpPr/>
          <p:nvPr/>
        </p:nvSpPr>
        <p:spPr>
          <a:xfrm>
            <a:off x="9197571" y="1805016"/>
            <a:ext cx="11195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 flipH="1">
            <a:off x="3098048" y="1805016"/>
            <a:ext cx="6099523" cy="12074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7305" y="1774590"/>
            <a:ext cx="5139605" cy="6693439"/>
          </a:xfrm>
          <a:custGeom>
            <a:avLst/>
            <a:gdLst/>
            <a:ahLst/>
            <a:cxnLst/>
            <a:rect l="l" t="t" r="r" b="b"/>
            <a:pathLst>
              <a:path w="5139605" h="6693439">
                <a:moveTo>
                  <a:pt x="0" y="0"/>
                </a:moveTo>
                <a:lnTo>
                  <a:pt x="5139604" y="0"/>
                </a:lnTo>
                <a:lnTo>
                  <a:pt x="5139604" y="6693439"/>
                </a:lnTo>
                <a:lnTo>
                  <a:pt x="0" y="669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9419" y="3457958"/>
            <a:ext cx="4948581" cy="6829042"/>
          </a:xfrm>
          <a:custGeom>
            <a:avLst/>
            <a:gdLst/>
            <a:ahLst/>
            <a:cxnLst/>
            <a:rect l="l" t="t" r="r" b="b"/>
            <a:pathLst>
              <a:path w="4948581" h="6829042">
                <a:moveTo>
                  <a:pt x="0" y="0"/>
                </a:moveTo>
                <a:lnTo>
                  <a:pt x="4948581" y="0"/>
                </a:lnTo>
                <a:lnTo>
                  <a:pt x="4948581" y="6829042"/>
                </a:lnTo>
                <a:lnTo>
                  <a:pt x="0" y="68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8468029"/>
            <a:ext cx="1542226" cy="1542226"/>
          </a:xfrm>
          <a:custGeom>
            <a:avLst/>
            <a:gdLst/>
            <a:ahLst/>
            <a:cxnLst/>
            <a:rect l="l" t="t" r="r" b="b"/>
            <a:pathLst>
              <a:path w="1542226" h="1542226">
                <a:moveTo>
                  <a:pt x="0" y="0"/>
                </a:moveTo>
                <a:lnTo>
                  <a:pt x="1542226" y="0"/>
                </a:lnTo>
                <a:lnTo>
                  <a:pt x="1542226" y="1542226"/>
                </a:lnTo>
                <a:lnTo>
                  <a:pt x="0" y="1542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58506" y="8634778"/>
            <a:ext cx="1849224" cy="1218197"/>
          </a:xfrm>
          <a:custGeom>
            <a:avLst/>
            <a:gdLst/>
            <a:ahLst/>
            <a:cxnLst/>
            <a:rect l="l" t="t" r="r" b="b"/>
            <a:pathLst>
              <a:path w="1849224" h="1218197">
                <a:moveTo>
                  <a:pt x="0" y="0"/>
                </a:moveTo>
                <a:lnTo>
                  <a:pt x="1849224" y="0"/>
                </a:lnTo>
                <a:lnTo>
                  <a:pt x="1849224" y="1218197"/>
                </a:lnTo>
                <a:lnTo>
                  <a:pt x="0" y="1218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9654" y="2339962"/>
            <a:ext cx="8624346" cy="7189583"/>
          </a:xfrm>
          <a:custGeom>
            <a:avLst/>
            <a:gdLst/>
            <a:ahLst/>
            <a:cxnLst/>
            <a:rect l="l" t="t" r="r" b="b"/>
            <a:pathLst>
              <a:path w="8624346" h="7189583">
                <a:moveTo>
                  <a:pt x="0" y="0"/>
                </a:moveTo>
                <a:lnTo>
                  <a:pt x="8624346" y="0"/>
                </a:lnTo>
                <a:lnTo>
                  <a:pt x="8624346" y="7189583"/>
                </a:lnTo>
                <a:lnTo>
                  <a:pt x="0" y="718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85758"/>
            <a:ext cx="9644132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Data Requests and 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-113373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66561" y="4570991"/>
            <a:ext cx="7336726" cy="16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8"/>
              </a:lnSpc>
            </a:pPr>
            <a:r>
              <a:rPr lang="en-US" sz="9560">
                <a:solidFill>
                  <a:srgbClr val="048AFF"/>
                </a:solidFill>
                <a:latin typeface="Now Bold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774590"/>
            <a:ext cx="8759560" cy="6394744"/>
          </a:xfrm>
          <a:custGeom>
            <a:avLst/>
            <a:gdLst/>
            <a:ahLst/>
            <a:cxnLst/>
            <a:rect l="l" t="t" r="r" b="b"/>
            <a:pathLst>
              <a:path w="8759560" h="6394744">
                <a:moveTo>
                  <a:pt x="0" y="0"/>
                </a:moveTo>
                <a:lnTo>
                  <a:pt x="8759560" y="0"/>
                </a:lnTo>
                <a:lnTo>
                  <a:pt x="8759560" y="6394744"/>
                </a:lnTo>
                <a:lnTo>
                  <a:pt x="0" y="639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25" r="-202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91302" y="3438150"/>
            <a:ext cx="2834489" cy="5820150"/>
          </a:xfrm>
          <a:custGeom>
            <a:avLst/>
            <a:gdLst/>
            <a:ahLst/>
            <a:cxnLst/>
            <a:rect l="l" t="t" r="r" b="b"/>
            <a:pathLst>
              <a:path w="2834489" h="5820150">
                <a:moveTo>
                  <a:pt x="0" y="0"/>
                </a:moveTo>
                <a:lnTo>
                  <a:pt x="2834489" y="0"/>
                </a:lnTo>
                <a:lnTo>
                  <a:pt x="2834489" y="5820150"/>
                </a:lnTo>
                <a:lnTo>
                  <a:pt x="0" y="582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1629" y="1375744"/>
            <a:ext cx="7461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1. Provide the list of markets in which customer "Atliq Exclusive" operates its business in the APAC region.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735" y="771525"/>
            <a:ext cx="5213090" cy="92583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21629" y="4006546"/>
            <a:ext cx="10601867" cy="1394129"/>
          </a:xfrm>
          <a:custGeom>
            <a:avLst/>
            <a:gdLst/>
            <a:ahLst/>
            <a:cxnLst/>
            <a:rect l="l" t="t" r="r" b="b"/>
            <a:pathLst>
              <a:path w="10601867" h="1394129">
                <a:moveTo>
                  <a:pt x="0" y="0"/>
                </a:moveTo>
                <a:lnTo>
                  <a:pt x="10601867" y="0"/>
                </a:lnTo>
                <a:lnTo>
                  <a:pt x="10601867" y="1394129"/>
                </a:lnTo>
                <a:lnTo>
                  <a:pt x="0" y="139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90" t="-4551" r="-2086" b="-23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996942" y="1945339"/>
            <a:ext cx="297984" cy="1800225"/>
            <a:chOff x="0" y="0"/>
            <a:chExt cx="78481" cy="474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481" cy="474133"/>
            </a:xfrm>
            <a:custGeom>
              <a:avLst/>
              <a:gdLst/>
              <a:ahLst/>
              <a:cxnLst/>
              <a:rect l="l" t="t" r="r" b="b"/>
              <a:pathLst>
                <a:path w="78481" h="474133">
                  <a:moveTo>
                    <a:pt x="0" y="0"/>
                  </a:moveTo>
                  <a:lnTo>
                    <a:pt x="78481" y="0"/>
                  </a:lnTo>
                  <a:lnTo>
                    <a:pt x="78481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6CE5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8481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89260" y="9395543"/>
            <a:ext cx="3670040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2020            2021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9260" y="318739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245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2626" y="122110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334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629" y="1375744"/>
            <a:ext cx="1060186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2.What is the percentage of unique product increase in 2021 vs. 2020?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4991" y="2287287"/>
            <a:ext cx="242195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36.3%----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63278"/>
            <a:ext cx="1060186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Over the course of 2021, AtliQ Hardware elevated their product range from 245 to 334, signaling a commendable 36% growth.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21294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21911" y="418824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59892" y="295117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129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740" y="512332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84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5916" y="6342323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7892" y="725738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9555" y="847981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2565" y="3018781"/>
            <a:ext cx="1904256" cy="439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Notebook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2565" y="4055573"/>
            <a:ext cx="2016919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Accessories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2565" y="5140917"/>
            <a:ext cx="1904256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Peripherals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2565" y="6226260"/>
            <a:ext cx="137576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Desktop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72565" y="8396948"/>
            <a:ext cx="1923752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Networking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2565" y="7311604"/>
            <a:ext cx="1324570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Storage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80" y="2292276"/>
            <a:ext cx="7366658" cy="7599299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3368154" y="2665506"/>
            <a:ext cx="4512371" cy="3689360"/>
          </a:xfrm>
          <a:custGeom>
            <a:avLst/>
            <a:gdLst/>
            <a:ahLst/>
            <a:cxnLst/>
            <a:rect l="l" t="t" r="r" b="b"/>
            <a:pathLst>
              <a:path w="4512371" h="3689360">
                <a:moveTo>
                  <a:pt x="0" y="0"/>
                </a:moveTo>
                <a:lnTo>
                  <a:pt x="4512371" y="0"/>
                </a:lnTo>
                <a:lnTo>
                  <a:pt x="4512371" y="3689359"/>
                </a:lnTo>
                <a:lnTo>
                  <a:pt x="0" y="368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91951"/>
            <a:ext cx="1648096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3. Provide a report with all the unique product counts for each segment and sort them in descending order of product counts. The final output contains 2 fields, segment , product_count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287603"/>
            <a:ext cx="811530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While Atliq Hardware boasts a strong lineup in notebooks, peripherals, and accessories, they should consider venturing into desktops, storage, and networking to truly cater to all tech needs.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607118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813</Words>
  <Application>Microsoft Office PowerPoint</Application>
  <PresentationFormat>Custom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Inter Semi-Bold</vt:lpstr>
      <vt:lpstr>Calibri</vt:lpstr>
      <vt:lpstr>Now</vt:lpstr>
      <vt:lpstr>Poppins Bold</vt:lpstr>
      <vt:lpstr>DM Sans Bold</vt:lpstr>
      <vt:lpstr>DM Sans</vt:lpstr>
      <vt:lpstr>Now Bold</vt:lpstr>
      <vt:lpstr>Arial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geethika s</dc:creator>
  <cp:lastModifiedBy>Rutva Dhuri</cp:lastModifiedBy>
  <cp:revision>3</cp:revision>
  <dcterms:created xsi:type="dcterms:W3CDTF">2006-08-16T00:00:00Z</dcterms:created>
  <dcterms:modified xsi:type="dcterms:W3CDTF">2024-06-14T09:20:28Z</dcterms:modified>
  <dc:identifier>DAF21Lwle4o</dc:identifier>
</cp:coreProperties>
</file>